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9144000" cy="5143500" type="screen16x9"/>
  <p:notesSz cx="6858000" cy="9144000"/>
  <p:embeddedFontLs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Montserrat Light" panose="020B0604020202020204" charset="0"/>
      <p:regular r:id="rId31"/>
      <p:bold r:id="rId32"/>
      <p:italic r:id="rId33"/>
      <p:boldItalic r:id="rId34"/>
    </p:embeddedFont>
    <p:embeddedFont>
      <p:font typeface="Montserrat Medium" panose="020B060402020202020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EB691-F89C-4028-8A96-018383C120B8}">
  <a:tblStyle styleId="{3CFEB691-F89C-4028-8A96-018383C120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281" name="Google Shape;281;p11"/>
          <p:cNvGrpSpPr/>
          <p:nvPr/>
        </p:nvGrpSpPr>
        <p:grpSpPr>
          <a:xfrm>
            <a:off x="-4" y="2743188"/>
            <a:ext cx="3186606" cy="2524130"/>
            <a:chOff x="4364071" y="-3213"/>
            <a:chExt cx="3186606" cy="2524130"/>
          </a:xfrm>
        </p:grpSpPr>
        <p:grpSp>
          <p:nvGrpSpPr>
            <p:cNvPr id="282" name="Google Shape;282;p11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283" name="Google Shape;28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6" name="Google Shape;286;p11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287" name="Google Shape;28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9" name="Google Shape;289;p11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290" name="Google Shape;29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1"/>
          <p:cNvGrpSpPr/>
          <p:nvPr/>
        </p:nvGrpSpPr>
        <p:grpSpPr>
          <a:xfrm>
            <a:off x="5957394" y="-3213"/>
            <a:ext cx="3186606" cy="2124799"/>
            <a:chOff x="5957394" y="-3213"/>
            <a:chExt cx="3186606" cy="2124799"/>
          </a:xfrm>
        </p:grpSpPr>
        <p:grpSp>
          <p:nvGrpSpPr>
            <p:cNvPr id="296" name="Google Shape;296;p11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297" name="Google Shape;29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0" name="Google Shape;300;p11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01" name="Google Shape;30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3" name="Google Shape;30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4" name="Google Shape;304;p11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05" name="Google Shape;30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42" name="Google Shape;4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oogle Shape;43;p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44" name="Google Shape;4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oogle Shape;46;p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47" name="Google Shape;4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53" name="Google Shape;5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58" name="Google Shape;5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3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64" name="Google Shape;6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67" name="Google Shape;6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2027625" y="1629397"/>
            <a:ext cx="5088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027625" y="2886101"/>
            <a:ext cx="5088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4363774" y="-3213"/>
            <a:ext cx="4780226" cy="2524130"/>
            <a:chOff x="4363774" y="-3213"/>
            <a:chExt cx="4780226" cy="2524130"/>
          </a:xfrm>
        </p:grpSpPr>
        <p:pic>
          <p:nvPicPr>
            <p:cNvPr id="74" name="Google Shape;7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4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4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4"/>
            <p:cNvGrpSpPr/>
            <p:nvPr/>
          </p:nvGrpSpPr>
          <p:grpSpPr>
            <a:xfrm flipH="1">
              <a:off x="4363774" y="396118"/>
              <a:ext cx="4381854" cy="520735"/>
              <a:chOff x="0" y="0"/>
              <a:chExt cx="7545300" cy="896675"/>
            </a:xfrm>
          </p:grpSpPr>
          <p:pic>
            <p:nvPicPr>
              <p:cNvPr id="84" name="Google Shape;8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4"/>
            <p:cNvGrpSpPr/>
            <p:nvPr/>
          </p:nvGrpSpPr>
          <p:grpSpPr>
            <a:xfrm flipH="1">
              <a:off x="4762146" y="-3213"/>
              <a:ext cx="4381854" cy="520735"/>
              <a:chOff x="0" y="0"/>
              <a:chExt cx="7545300" cy="896675"/>
            </a:xfrm>
          </p:grpSpPr>
          <p:pic>
            <p:nvPicPr>
              <p:cNvPr id="89" name="Google Shape;8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" name="Google Shape;93;p4"/>
          <p:cNvGrpSpPr/>
          <p:nvPr/>
        </p:nvGrpSpPr>
        <p:grpSpPr>
          <a:xfrm>
            <a:off x="-3" y="2743188"/>
            <a:ext cx="4381556" cy="2524130"/>
            <a:chOff x="4364072" y="-3213"/>
            <a:chExt cx="4381556" cy="2524130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95" name="Google Shape;9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4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00" name="Google Shape;10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4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04" name="Google Shape;10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4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09" name="Google Shape;10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06" name="Google Shape;20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09" name="Google Shape;20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13" name="Google Shape;21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7" name="Google Shape;217;p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18" name="Google Shape;21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2" name="Google Shape;222;p8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24" name="Google Shape;22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27" name="Google Shape;22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34" name="Google Shape;234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9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37" name="Google Shape;23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0" name="Google Shape;240;p9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41" name="Google Shape;24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9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46" name="Google Shape;24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9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51" name="Google Shape;251;p9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52" name="Google Shape;25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9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55" name="Google Shape;25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body" idx="1"/>
          </p:nvPr>
        </p:nvSpPr>
        <p:spPr>
          <a:xfrm>
            <a:off x="1288075" y="3945179"/>
            <a:ext cx="6483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poppin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montserra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>
            <a:spLocks noGrp="1"/>
          </p:cNvSpPr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dirty="0"/>
              <a:t>QUESTO È</a:t>
            </a:r>
            <a:br>
              <a:rPr lang="it-IT" dirty="0"/>
            </a:br>
            <a:r>
              <a:rPr lang="it-IT" dirty="0"/>
              <a:t>IL TITOLO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UN’IMMAGINE VALE PIÙ DI MILLE PAROLE</a:t>
            </a:r>
            <a:endParaRPr dirty="0"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1"/>
          </p:nvPr>
        </p:nvSpPr>
        <p:spPr>
          <a:xfrm>
            <a:off x="776450" y="1703200"/>
            <a:ext cx="3587400" cy="20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dirty="0"/>
          </a:p>
        </p:txBody>
      </p:sp>
      <p:sp>
        <p:nvSpPr>
          <p:cNvPr id="391" name="Google Shape;391;p2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92" name="Google Shape;3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552" y="799975"/>
            <a:ext cx="3182774" cy="3182774"/>
          </a:xfrm>
          <a:prstGeom prst="rect">
            <a:avLst/>
          </a:prstGeom>
          <a:noFill/>
          <a:ln>
            <a:noFill/>
          </a:ln>
          <a:effectLst>
            <a:outerShdw blurRad="171450" dist="57150" dir="5400000" algn="bl" rotWithShape="0">
              <a:schemeClr val="dk1">
                <a:alpha val="19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"/>
          <p:cNvSpPr txBox="1">
            <a:spLocks noGrp="1"/>
          </p:cNvSpPr>
          <p:nvPr>
            <p:ph type="title"/>
          </p:nvPr>
        </p:nvSpPr>
        <p:spPr>
          <a:xfrm>
            <a:off x="657225" y="720350"/>
            <a:ext cx="47541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dirty="0">
                <a:solidFill>
                  <a:schemeClr val="lt1"/>
                </a:solidFill>
              </a:rPr>
              <a:t>VUOI UN GRANDE IMPATTO</a:t>
            </a:r>
            <a:r>
              <a:rPr lang="en" sz="2400" b="0" dirty="0">
                <a:solidFill>
                  <a:schemeClr val="lt1"/>
                </a:solidFill>
              </a:rPr>
              <a:t>?</a:t>
            </a:r>
            <a:endParaRPr sz="2400" b="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</a:rPr>
              <a:t>USA UN’IMMAGINE GRANDE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USA I DIAGRAMMI PER ESPRIMERE LA TUA IDEA</a:t>
            </a:r>
            <a:endParaRPr dirty="0"/>
          </a:p>
        </p:txBody>
      </p:sp>
      <p:sp>
        <p:nvSpPr>
          <p:cNvPr id="404" name="Google Shape;404;p23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3487118" y="1781575"/>
            <a:ext cx="2210700" cy="221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23"/>
          <p:cNvSpPr txBox="1"/>
          <p:nvPr/>
        </p:nvSpPr>
        <p:spPr>
          <a:xfrm>
            <a:off x="3768074" y="2101550"/>
            <a:ext cx="1685700" cy="15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Vestibulum nec tempus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5413943" y="1495675"/>
            <a:ext cx="801301" cy="2127721"/>
            <a:chOff x="5413943" y="1190875"/>
            <a:chExt cx="801301" cy="2127721"/>
          </a:xfrm>
        </p:grpSpPr>
        <p:sp>
          <p:nvSpPr>
            <p:cNvPr id="408" name="Google Shape;408;p23"/>
            <p:cNvSpPr txBox="1"/>
            <p:nvPr/>
          </p:nvSpPr>
          <p:spPr>
            <a:xfrm rot="5400740">
              <a:off x="5339693" y="2435474"/>
              <a:ext cx="13932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Vestibulum nec ipsu</a:t>
              </a:r>
              <a:endParaRPr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 rot="5400734">
              <a:off x="5175030" y="2539496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413943" y="1190875"/>
              <a:ext cx="565200" cy="565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01</a:t>
              </a:r>
              <a:endParaRPr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411" name="Google Shape;411;p23"/>
          <p:cNvGrpSpPr/>
          <p:nvPr/>
        </p:nvGrpSpPr>
        <p:grpSpPr>
          <a:xfrm>
            <a:off x="3885649" y="3705825"/>
            <a:ext cx="2093494" cy="845113"/>
            <a:chOff x="3885649" y="3401025"/>
            <a:chExt cx="2093494" cy="845113"/>
          </a:xfrm>
        </p:grpSpPr>
        <p:sp>
          <p:nvSpPr>
            <p:cNvPr id="412" name="Google Shape;412;p23"/>
            <p:cNvSpPr txBox="1"/>
            <p:nvPr/>
          </p:nvSpPr>
          <p:spPr>
            <a:xfrm rot="738">
              <a:off x="3894268" y="3888387"/>
              <a:ext cx="13971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Vestibulum nec ipsu</a:t>
              </a:r>
              <a:endParaRPr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 rot="-734" flipH="1">
              <a:off x="3885799" y="3790145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5413943" y="3401025"/>
              <a:ext cx="565200" cy="565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02</a:t>
              </a:r>
              <a:endParaRPr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415" name="Google Shape;415;p23"/>
          <p:cNvGrpSpPr/>
          <p:nvPr/>
        </p:nvGrpSpPr>
        <p:grpSpPr>
          <a:xfrm>
            <a:off x="2930709" y="2225352"/>
            <a:ext cx="832159" cy="2045973"/>
            <a:chOff x="2930709" y="1920552"/>
            <a:chExt cx="832159" cy="2045973"/>
          </a:xfrm>
        </p:grpSpPr>
        <p:sp>
          <p:nvSpPr>
            <p:cNvPr id="416" name="Google Shape;416;p23"/>
            <p:cNvSpPr txBox="1"/>
            <p:nvPr/>
          </p:nvSpPr>
          <p:spPr>
            <a:xfrm rot="-5402245">
              <a:off x="2421009" y="2446900"/>
              <a:ext cx="1377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Vestibulum nec ipsu</a:t>
              </a:r>
              <a:endParaRPr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 rot="5399266" flipH="1">
              <a:off x="2604899" y="2546951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197668" y="3401025"/>
              <a:ext cx="565200" cy="565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03</a:t>
              </a:r>
              <a:endParaRPr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3197668" y="1221900"/>
            <a:ext cx="2139989" cy="839275"/>
            <a:chOff x="3197668" y="917100"/>
            <a:chExt cx="2139989" cy="839275"/>
          </a:xfrm>
        </p:grpSpPr>
        <p:sp>
          <p:nvSpPr>
            <p:cNvPr id="420" name="Google Shape;420;p23"/>
            <p:cNvSpPr txBox="1"/>
            <p:nvPr/>
          </p:nvSpPr>
          <p:spPr>
            <a:xfrm rot="745">
              <a:off x="3945294" y="917250"/>
              <a:ext cx="13845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Vestibulum nec ipsu</a:t>
              </a:r>
              <a:endParaRPr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 rot="734">
              <a:off x="3932306" y="1220345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197668" y="1190875"/>
              <a:ext cx="565200" cy="565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04</a:t>
              </a:r>
              <a:endParaRPr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 LE TABELLE PER CONFRONTARE DATI</a:t>
            </a:r>
            <a:endParaRPr dirty="0"/>
          </a:p>
        </p:txBody>
      </p:sp>
      <p:graphicFrame>
        <p:nvGraphicFramePr>
          <p:cNvPr id="428" name="Google Shape;428;p24"/>
          <p:cNvGraphicFramePr/>
          <p:nvPr>
            <p:extLst>
              <p:ext uri="{D42A27DB-BD31-4B8C-83A1-F6EECF244321}">
                <p14:modId xmlns:p14="http://schemas.microsoft.com/office/powerpoint/2010/main" val="2759478038"/>
              </p:ext>
            </p:extLst>
          </p:nvPr>
        </p:nvGraphicFramePr>
        <p:xfrm>
          <a:off x="803235" y="1564481"/>
          <a:ext cx="5587000" cy="2383200"/>
        </p:xfrm>
        <a:graphic>
          <a:graphicData uri="http://schemas.openxmlformats.org/drawingml/2006/table">
            <a:tbl>
              <a:tblPr>
                <a:noFill/>
                <a:tableStyleId>{3CFEB691-F89C-4028-8A96-018383C120B8}</a:tableStyleId>
              </a:tblPr>
              <a:tblGrid>
                <a:gridCol w="139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Giallo</a:t>
                      </a:r>
                      <a:endParaRPr sz="1100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</a:t>
                      </a:r>
                      <a:endParaRPr sz="1100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Arancio</a:t>
                      </a:r>
                      <a:endParaRPr sz="1100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1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100" b="1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9" name="Google Shape;429;p2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7FF"/>
            </a:gs>
            <a:gs pos="62000">
              <a:srgbClr val="CCD4EB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dist="19050" dir="5400000" algn="bl" rotWithShape="0">
              <a:schemeClr val="dk1">
                <a:alpha val="1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33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</a:t>
            </a:r>
            <a:r>
              <a:rPr lang="it-IT" dirty="0"/>
              <a:t>PA</a:t>
            </a:r>
            <a:endParaRPr dirty="0"/>
          </a:p>
        </p:txBody>
      </p:sp>
      <p:sp>
        <p:nvSpPr>
          <p:cNvPr id="436" name="Google Shape;436;p25"/>
          <p:cNvSpPr/>
          <p:nvPr/>
        </p:nvSpPr>
        <p:spPr>
          <a:xfrm>
            <a:off x="4091576" y="1661586"/>
            <a:ext cx="689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scroller</a:t>
            </a:r>
            <a:endParaRPr sz="800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2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174025" y="2153375"/>
            <a:ext cx="127500" cy="1275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2822475" y="3828650"/>
            <a:ext cx="127500" cy="1275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3887275" y="1975150"/>
            <a:ext cx="127500" cy="1275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4616600" y="4133450"/>
            <a:ext cx="127500" cy="1275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6781625" y="2508000"/>
            <a:ext cx="127500" cy="1275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7403650" y="4183325"/>
            <a:ext cx="127500" cy="1275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50"/>
            <a:ext cx="636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449" name="Google Shape;449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992454"/>
            <a:ext cx="6365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 err="1">
                <a:solidFill>
                  <a:schemeClr val="dk2"/>
                </a:solidFill>
              </a:rPr>
              <a:t>Whoa</a:t>
            </a:r>
            <a:r>
              <a:rPr lang="it-IT" dirty="0">
                <a:solidFill>
                  <a:schemeClr val="dk2"/>
                </a:solidFill>
              </a:rPr>
              <a:t>! È un gran numero, non sei orgoglioso?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50" name="Google Shape;450;p2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"/>
          <p:cNvSpPr txBox="1">
            <a:spLocks noGrp="1"/>
          </p:cNvSpPr>
          <p:nvPr>
            <p:ph type="ctrTitle" idx="4294967295"/>
          </p:nvPr>
        </p:nvSpPr>
        <p:spPr>
          <a:xfrm>
            <a:off x="1967050" y="571800"/>
            <a:ext cx="44478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89,526,124€</a:t>
            </a:r>
            <a:endParaRPr sz="3600" dirty="0"/>
          </a:p>
        </p:txBody>
      </p:sp>
      <p:sp>
        <p:nvSpPr>
          <p:cNvPr id="456" name="Google Shape;456;p27"/>
          <p:cNvSpPr txBox="1">
            <a:spLocks noGrp="1"/>
          </p:cNvSpPr>
          <p:nvPr>
            <p:ph type="subTitle" idx="4294967295"/>
          </p:nvPr>
        </p:nvSpPr>
        <p:spPr>
          <a:xfrm>
            <a:off x="1967050" y="1335107"/>
            <a:ext cx="44478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2400" dirty="0">
                <a:solidFill>
                  <a:schemeClr val="dk2"/>
                </a:solidFill>
              </a:rPr>
              <a:t>Sono un sacco di soldi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457" name="Google Shape;457;p27"/>
          <p:cNvSpPr txBox="1">
            <a:spLocks noGrp="1"/>
          </p:cNvSpPr>
          <p:nvPr>
            <p:ph type="ctrTitle" idx="4294967295"/>
          </p:nvPr>
        </p:nvSpPr>
        <p:spPr>
          <a:xfrm>
            <a:off x="3795850" y="3200694"/>
            <a:ext cx="44478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458" name="Google Shape;458;p27"/>
          <p:cNvSpPr txBox="1">
            <a:spLocks noGrp="1"/>
          </p:cNvSpPr>
          <p:nvPr>
            <p:ph type="subTitle" idx="4294967295"/>
          </p:nvPr>
        </p:nvSpPr>
        <p:spPr>
          <a:xfrm>
            <a:off x="3795850" y="3964001"/>
            <a:ext cx="44478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2400" dirty="0">
                <a:solidFill>
                  <a:schemeClr val="dk2"/>
                </a:solidFill>
              </a:rPr>
              <a:t>Ottimo successo!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459" name="Google Shape;459;p27"/>
          <p:cNvSpPr txBox="1">
            <a:spLocks noGrp="1"/>
          </p:cNvSpPr>
          <p:nvPr>
            <p:ph type="ctrTitle" idx="4294967295"/>
          </p:nvPr>
        </p:nvSpPr>
        <p:spPr>
          <a:xfrm>
            <a:off x="2881450" y="1886247"/>
            <a:ext cx="44478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185,244 u</a:t>
            </a:r>
            <a:r>
              <a:rPr lang="it-IT" sz="3600" dirty="0"/>
              <a:t>tenti</a:t>
            </a:r>
            <a:endParaRPr sz="3600" dirty="0"/>
          </a:p>
        </p:txBody>
      </p:sp>
      <p:sp>
        <p:nvSpPr>
          <p:cNvPr id="460" name="Google Shape;460;p27"/>
          <p:cNvSpPr txBox="1">
            <a:spLocks noGrp="1"/>
          </p:cNvSpPr>
          <p:nvPr>
            <p:ph type="subTitle" idx="4294967295"/>
          </p:nvPr>
        </p:nvSpPr>
        <p:spPr>
          <a:xfrm>
            <a:off x="2881450" y="2649554"/>
            <a:ext cx="44478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2400" dirty="0">
                <a:solidFill>
                  <a:schemeClr val="dk2"/>
                </a:solidFill>
              </a:rPr>
              <a:t>E molti utenti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461" name="Google Shape;461;p2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16665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IL NOSTRO PROCESSO È SEMPLICE</a:t>
            </a:r>
            <a:endParaRPr dirty="0"/>
          </a:p>
        </p:txBody>
      </p:sp>
      <p:sp>
        <p:nvSpPr>
          <p:cNvPr id="467" name="Google Shape;467;p2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68" name="Google Shape;468;p28"/>
          <p:cNvGrpSpPr/>
          <p:nvPr/>
        </p:nvGrpSpPr>
        <p:grpSpPr>
          <a:xfrm>
            <a:off x="4513729" y="1864926"/>
            <a:ext cx="2480144" cy="1728853"/>
            <a:chOff x="4526679" y="1857800"/>
            <a:chExt cx="2480144" cy="1728853"/>
          </a:xfrm>
        </p:grpSpPr>
        <p:sp>
          <p:nvSpPr>
            <p:cNvPr id="469" name="Google Shape;469;p28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28"/>
            <p:cNvGrpSpPr/>
            <p:nvPr/>
          </p:nvGrpSpPr>
          <p:grpSpPr>
            <a:xfrm>
              <a:off x="4526679" y="1857800"/>
              <a:ext cx="2480144" cy="1728853"/>
              <a:chOff x="4526679" y="1857800"/>
              <a:chExt cx="2480144" cy="1728853"/>
            </a:xfrm>
          </p:grpSpPr>
          <p:grpSp>
            <p:nvGrpSpPr>
              <p:cNvPr id="471" name="Google Shape;471;p28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72" name="Google Shape;472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73" name="Google Shape;473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4" name="Google Shape;474;p28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20XX</a:t>
                </a:r>
                <a:endParaRPr sz="12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5" name="Google Shape;475;p28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Vestibulum congue tempus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Lorem ipsum dolor sit amet, consectetur adipiscing elit, sed do eiusmod tempor. Donec facilisis lacus eget mauris.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476" name="Google Shape;476;p28"/>
          <p:cNvGrpSpPr/>
          <p:nvPr/>
        </p:nvGrpSpPr>
        <p:grpSpPr>
          <a:xfrm>
            <a:off x="6422860" y="2709722"/>
            <a:ext cx="2721140" cy="1735654"/>
            <a:chOff x="6435810" y="2702596"/>
            <a:chExt cx="2721140" cy="1735654"/>
          </a:xfrm>
        </p:grpSpPr>
        <p:sp>
          <p:nvSpPr>
            <p:cNvPr id="477" name="Google Shape;477;p28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8" name="Google Shape;478;p28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479" name="Google Shape;479;p28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80" name="Google Shape;480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81" name="Google Shape;481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2" name="Google Shape;482;p28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20XX</a:t>
                </a:r>
                <a:endParaRPr sz="12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3" name="Google Shape;483;p28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Vestibulum congue tempus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Lorem ipsum dolor sit amet, consectetur adipiscing elit, sed do eiusmod tempor. Donec facilisis lacus eget mauris.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484" name="Google Shape;484;p28"/>
          <p:cNvGrpSpPr/>
          <p:nvPr/>
        </p:nvGrpSpPr>
        <p:grpSpPr>
          <a:xfrm>
            <a:off x="483041" y="1864926"/>
            <a:ext cx="2580731" cy="1728863"/>
            <a:chOff x="495991" y="1857800"/>
            <a:chExt cx="2580731" cy="1728863"/>
          </a:xfrm>
        </p:grpSpPr>
        <p:sp>
          <p:nvSpPr>
            <p:cNvPr id="485" name="Google Shape;485;p2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" name="Google Shape;486;p28"/>
            <p:cNvGrpSpPr/>
            <p:nvPr/>
          </p:nvGrpSpPr>
          <p:grpSpPr>
            <a:xfrm>
              <a:off x="495991" y="1857800"/>
              <a:ext cx="2580731" cy="1728863"/>
              <a:chOff x="495991" y="1857800"/>
              <a:chExt cx="2580731" cy="1728863"/>
            </a:xfrm>
          </p:grpSpPr>
          <p:sp>
            <p:nvSpPr>
              <p:cNvPr id="487" name="Google Shape;487;p28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solidFill>
                      <a:schemeClr val="accent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20XX</a:t>
                </a:r>
                <a:endParaRPr sz="1200" b="1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488" name="Google Shape;488;p28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89" name="Google Shape;489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90" name="Google Shape;490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1" name="Google Shape;491;p28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Vestibulum congue tempus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Lorem ipsum dolor sit amet, consectetur adipiscing elit, sed do eiusmod tempor. Donec facilisis lacus eget mauris.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492" name="Google Shape;492;p28"/>
          <p:cNvGrpSpPr/>
          <p:nvPr/>
        </p:nvGrpSpPr>
        <p:grpSpPr>
          <a:xfrm>
            <a:off x="2512645" y="2709722"/>
            <a:ext cx="2501355" cy="1735654"/>
            <a:chOff x="2525595" y="2702596"/>
            <a:chExt cx="2501355" cy="1735654"/>
          </a:xfrm>
        </p:grpSpPr>
        <p:sp>
          <p:nvSpPr>
            <p:cNvPr id="493" name="Google Shape;493;p2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28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495" name="Google Shape;495;p28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solidFill>
                      <a:schemeClr val="accen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20XX</a:t>
                </a:r>
                <a:endParaRPr sz="12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496" name="Google Shape;496;p28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97" name="Google Shape;497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98" name="Google Shape;498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9" name="Google Shape;499;p28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Vestibulum congue tempus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Lorem ipsum dolor sit amet, consectetur adipiscing elit, sed do eiusmod tempor. Donec facilisis lacus eget mauris.</a:t>
                </a: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9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RIVEDIAMO ALCUNI </a:t>
            </a:r>
            <a:br>
              <a:rPr lang="it-IT" dirty="0"/>
            </a:br>
            <a:r>
              <a:rPr lang="it-IT" dirty="0"/>
              <a:t>CONCETTI</a:t>
            </a:r>
            <a:endParaRPr dirty="0"/>
          </a:p>
        </p:txBody>
      </p:sp>
      <p:sp>
        <p:nvSpPr>
          <p:cNvPr id="505" name="Google Shape;505;p29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1" dirty="0">
                <a:latin typeface="Montserrat"/>
                <a:ea typeface="Montserrat"/>
                <a:cs typeface="Montserrat"/>
                <a:sym typeface="Montserrat"/>
              </a:rPr>
              <a:t>Giallo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sz="1200" dirty="0"/>
              <a:t>È il colore dell'oro, del burro e dei limoni maturi. Nello spettro della luce visibile, il giallo si trova tra il verde e l'arancione.</a:t>
            </a:r>
            <a:endParaRPr sz="1200" dirty="0"/>
          </a:p>
        </p:txBody>
      </p:sp>
      <p:sp>
        <p:nvSpPr>
          <p:cNvPr id="506" name="Google Shape;506;p29"/>
          <p:cNvSpPr txBox="1">
            <a:spLocks noGrp="1"/>
          </p:cNvSpPr>
          <p:nvPr>
            <p:ph type="body" idx="2"/>
          </p:nvPr>
        </p:nvSpPr>
        <p:spPr>
          <a:xfrm>
            <a:off x="3376062" y="152437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Blu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sz="1200" dirty="0"/>
              <a:t>È il colore del cielo limpido e del mare profondo. Si trova tra viola e verde sullo spettro ottico.</a:t>
            </a:r>
            <a:endParaRPr sz="1200" dirty="0"/>
          </a:p>
        </p:txBody>
      </p:sp>
      <p:sp>
        <p:nvSpPr>
          <p:cNvPr id="507" name="Google Shape;507;p29"/>
          <p:cNvSpPr txBox="1">
            <a:spLocks noGrp="1"/>
          </p:cNvSpPr>
          <p:nvPr>
            <p:ph type="body" idx="3"/>
          </p:nvPr>
        </p:nvSpPr>
        <p:spPr>
          <a:xfrm>
            <a:off x="5975675" y="152437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it-IT" sz="1200" b="1" dirty="0">
                <a:latin typeface="Montserrat"/>
                <a:ea typeface="Montserrat"/>
                <a:cs typeface="Montserrat"/>
                <a:sym typeface="Montserrat"/>
              </a:rPr>
              <a:t>osso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sz="1200" dirty="0"/>
              <a:t>È il colore del sangue e per questo è stato storicamente associato a sacrificio, pericolo e coraggio.</a:t>
            </a:r>
            <a:endParaRPr sz="1200" dirty="0"/>
          </a:p>
        </p:txBody>
      </p:sp>
      <p:sp>
        <p:nvSpPr>
          <p:cNvPr id="508" name="Google Shape;508;p29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09" name="Google Shape;509;p29"/>
          <p:cNvSpPr txBox="1">
            <a:spLocks noGrp="1"/>
          </p:cNvSpPr>
          <p:nvPr>
            <p:ph type="body" idx="1"/>
          </p:nvPr>
        </p:nvSpPr>
        <p:spPr>
          <a:xfrm>
            <a:off x="776450" y="311482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1" dirty="0">
                <a:latin typeface="Montserrat"/>
                <a:ea typeface="Montserrat"/>
                <a:cs typeface="Montserrat"/>
                <a:sym typeface="Montserrat"/>
              </a:rPr>
              <a:t>Giallo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sz="1200" dirty="0"/>
              <a:t>È il colore dell'oro, del burro e dei limoni maturi. Nello spettro della luce visibile, il giallo si trova tra il verde e l'arancione.</a:t>
            </a:r>
            <a:endParaRPr sz="1200" dirty="0"/>
          </a:p>
        </p:txBody>
      </p:sp>
      <p:sp>
        <p:nvSpPr>
          <p:cNvPr id="510" name="Google Shape;510;p29"/>
          <p:cNvSpPr txBox="1">
            <a:spLocks noGrp="1"/>
          </p:cNvSpPr>
          <p:nvPr>
            <p:ph type="body" idx="2"/>
          </p:nvPr>
        </p:nvSpPr>
        <p:spPr>
          <a:xfrm>
            <a:off x="3376062" y="311482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Blu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sz="1200" dirty="0"/>
              <a:t>È il colore del cielo limpido e del mare profondo. Si trova tra viola e verde sullo spettro ottico.</a:t>
            </a:r>
            <a:endParaRPr sz="1200" dirty="0"/>
          </a:p>
        </p:txBody>
      </p:sp>
      <p:sp>
        <p:nvSpPr>
          <p:cNvPr id="511" name="Google Shape;511;p29"/>
          <p:cNvSpPr txBox="1">
            <a:spLocks noGrp="1"/>
          </p:cNvSpPr>
          <p:nvPr>
            <p:ph type="body" idx="3"/>
          </p:nvPr>
        </p:nvSpPr>
        <p:spPr>
          <a:xfrm>
            <a:off x="5975675" y="311482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it-IT" sz="1200" b="1" dirty="0">
                <a:latin typeface="Montserrat"/>
                <a:ea typeface="Montserrat"/>
                <a:cs typeface="Montserrat"/>
                <a:sym typeface="Montserrat"/>
              </a:rPr>
              <a:t>osso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sz="1200" dirty="0"/>
              <a:t>È il colore del sangue e per questo è stato storicamente associato a sacrificio, pericolo e coraggio.</a:t>
            </a:r>
            <a:endParaRPr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0"/>
          <p:cNvSpPr txBox="1">
            <a:spLocks noGrp="1"/>
          </p:cNvSpPr>
          <p:nvPr>
            <p:ph type="body" idx="1"/>
          </p:nvPr>
        </p:nvSpPr>
        <p:spPr>
          <a:xfrm>
            <a:off x="1288075" y="3945179"/>
            <a:ext cx="6483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dirty="0"/>
              <a:t>Puoi inserire grafici da Excel</a:t>
            </a:r>
            <a:endParaRPr dirty="0"/>
          </a:p>
        </p:txBody>
      </p:sp>
      <p:sp>
        <p:nvSpPr>
          <p:cNvPr id="517" name="Google Shape;517;p3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18" name="Google Shape;518;p30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150" y="1026425"/>
            <a:ext cx="5440676" cy="276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ISTRUZIONI PER L’USO</a:t>
            </a:r>
            <a:endParaRPr dirty="0"/>
          </a:p>
        </p:txBody>
      </p:sp>
      <p:sp>
        <p:nvSpPr>
          <p:cNvPr id="317" name="Google Shape;317;p13"/>
          <p:cNvSpPr txBox="1">
            <a:spLocks noGrp="1"/>
          </p:cNvSpPr>
          <p:nvPr>
            <p:ph type="body" idx="2"/>
          </p:nvPr>
        </p:nvSpPr>
        <p:spPr>
          <a:xfrm>
            <a:off x="776450" y="1548759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EDIT</a:t>
            </a:r>
            <a:r>
              <a:rPr lang="it-IT" sz="1200" b="1" dirty="0"/>
              <a:t>A</a:t>
            </a:r>
            <a:r>
              <a:rPr lang="en" sz="1200" b="1" dirty="0"/>
              <a:t> IN POWERPOINT®</a:t>
            </a:r>
            <a:endParaRPr sz="1200" dirty="0"/>
          </a:p>
          <a:p>
            <a:pPr marL="0" lvl="0" indent="0">
              <a:buNone/>
            </a:pPr>
            <a:r>
              <a:rPr lang="it-IT" sz="1200" dirty="0"/>
              <a:t>Ricorda di scaricare ed installare I font utilizzati in questa presentazione (troverai il link ai font necessari nella slide ‘Stile della Presentazione’)</a:t>
            </a:r>
            <a:endParaRPr sz="1200" b="1" dirty="0"/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56" name="Google Shape;556;p34"/>
          <p:cNvSpPr txBox="1">
            <a:spLocks noGrp="1"/>
          </p:cNvSpPr>
          <p:nvPr>
            <p:ph type="ctrTitle" idx="4294967295"/>
          </p:nvPr>
        </p:nvSpPr>
        <p:spPr>
          <a:xfrm>
            <a:off x="1313736" y="1167942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>
                <a:solidFill>
                  <a:schemeClr val="accent2"/>
                </a:solidFill>
              </a:rPr>
              <a:t>GRAZIE</a:t>
            </a:r>
            <a:r>
              <a:rPr lang="en" sz="7200" dirty="0">
                <a:solidFill>
                  <a:schemeClr val="accent2"/>
                </a:solidFill>
              </a:rPr>
              <a:t>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557" name="Google Shape;557;p34"/>
          <p:cNvSpPr txBox="1">
            <a:spLocks noGrp="1"/>
          </p:cNvSpPr>
          <p:nvPr>
            <p:ph type="subTitle" idx="4294967295"/>
          </p:nvPr>
        </p:nvSpPr>
        <p:spPr>
          <a:xfrm>
            <a:off x="1356746" y="2229002"/>
            <a:ext cx="4725000" cy="23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latin typeface="Montserrat"/>
                <a:ea typeface="Montserrat"/>
                <a:cs typeface="Montserrat"/>
                <a:sym typeface="Montserrat"/>
              </a:rPr>
              <a:t>Domande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/>
              <a:t>Puoi scrivermi a: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/>
              <a:t>username@email.it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RINGRAZIAMENTI</a:t>
            </a:r>
            <a:endParaRPr dirty="0"/>
          </a:p>
        </p:txBody>
      </p:sp>
      <p:sp>
        <p:nvSpPr>
          <p:cNvPr id="563" name="Google Shape;563;p35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2400" dirty="0"/>
              <a:t>Un ringraziamento speciale a tutte le persone che hanno creato e rilasciato gratuitamente queste fantastiche risorse:</a:t>
            </a:r>
            <a:endParaRPr lang="en" sz="2400" dirty="0"/>
          </a:p>
          <a:p>
            <a:pPr marL="0" lvl="0" indent="0"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it-IT" sz="2400" dirty="0"/>
              <a:t>Foto di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Unsplash</a:t>
            </a:r>
            <a:endParaRPr sz="2400" dirty="0"/>
          </a:p>
        </p:txBody>
      </p:sp>
      <p:sp>
        <p:nvSpPr>
          <p:cNvPr id="564" name="Google Shape;564;p3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6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STILE DELLA PRESENTAZIONE</a:t>
            </a:r>
            <a:endParaRPr dirty="0"/>
          </a:p>
        </p:txBody>
      </p:sp>
      <p:sp>
        <p:nvSpPr>
          <p:cNvPr id="570" name="Google Shape;570;p36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494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600" dirty="0"/>
              <a:t>Questa presentazione usa le seguenti specifiche tipografiche:</a:t>
            </a:r>
          </a:p>
          <a:p>
            <a:pPr marL="0" lvl="0" indent="0">
              <a:buNone/>
            </a:pPr>
            <a:r>
              <a:rPr lang="it-IT" sz="1600" dirty="0"/>
              <a:t>Scaricali gratis su </a:t>
            </a:r>
            <a:r>
              <a:rPr lang="en" sz="1600" dirty="0"/>
              <a:t>: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</a:pPr>
            <a:r>
              <a:rPr lang="en" sz="1600" dirty="0"/>
              <a:t>Tit</a:t>
            </a:r>
            <a:r>
              <a:rPr lang="it-IT" sz="1600" dirty="0"/>
              <a:t>oli</a:t>
            </a:r>
            <a:r>
              <a:rPr lang="en" sz="1600" dirty="0"/>
              <a:t>: Poppins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❑"/>
            </a:pPr>
            <a:r>
              <a:rPr lang="it-IT" sz="1600" dirty="0"/>
              <a:t>Testa</a:t>
            </a:r>
            <a:r>
              <a:rPr lang="en" sz="1600" dirty="0"/>
              <a:t>: Montserrat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600" dirty="0"/>
              <a:t>Scarica gratis su</a:t>
            </a:r>
            <a:r>
              <a:rPr lang="en" sz="1600" dirty="0"/>
              <a:t>: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hlinkClick r:id="rId3"/>
              </a:rPr>
              <a:t>https://www.fontsquirrel.com/fonts/poppins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hlink"/>
                </a:solidFill>
                <a:hlinkClick r:id="rId4"/>
              </a:rPr>
              <a:t>https://www.fontsquirrel.com/fonts/montserrat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71" name="Google Shape;571;p36"/>
          <p:cNvSpPr txBox="1"/>
          <p:nvPr/>
        </p:nvSpPr>
        <p:spPr>
          <a:xfrm>
            <a:off x="2240725" y="4019250"/>
            <a:ext cx="6599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È qui solo per servirti come guida alla progettazione se devi creare nuove diapositive o scaricare i caratteri per modificare la presentazione in PowerPoint®</a:t>
            </a:r>
            <a:endParaRPr sz="120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2" name="Google Shape;572;p3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7"/>
          <p:cNvSpPr txBox="1">
            <a:spLocks noGrp="1"/>
          </p:cNvSpPr>
          <p:nvPr>
            <p:ph type="body" idx="1"/>
          </p:nvPr>
        </p:nvSpPr>
        <p:spPr>
          <a:xfrm>
            <a:off x="6248575" y="16501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900" b="1" dirty="0"/>
              <a:t>Le icone sono facilmente editabili.</a:t>
            </a:r>
            <a:r>
              <a:rPr lang="en" sz="900" b="1" dirty="0"/>
              <a:t> 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Ciò significa che puoi: </a:t>
            </a:r>
          </a:p>
          <a:p>
            <a:pPr lvl="0" indent="-285750">
              <a:buSzPts val="900"/>
            </a:pPr>
            <a:r>
              <a:rPr lang="it-IT" sz="900" dirty="0"/>
              <a:t>Ridimensionarle senza perdere qualità. </a:t>
            </a:r>
          </a:p>
          <a:p>
            <a:pPr lvl="0" indent="-285750">
              <a:buSzPts val="900"/>
            </a:pPr>
            <a:r>
              <a:rPr lang="it-IT" sz="900" dirty="0"/>
              <a:t>Cambiare colore di riempimento e opacità.</a:t>
            </a:r>
            <a:endParaRPr sz="900" dirty="0"/>
          </a:p>
          <a:p>
            <a:pPr marL="0" lvl="0" indent="0">
              <a:buNone/>
            </a:pPr>
            <a:r>
              <a:rPr lang="en" sz="900" dirty="0"/>
              <a:t>I</a:t>
            </a:r>
            <a:r>
              <a:rPr lang="it-IT" sz="900" dirty="0"/>
              <a:t> Bello vero? :)</a:t>
            </a:r>
            <a:br>
              <a:rPr lang="en" sz="900" dirty="0"/>
            </a:br>
            <a:br>
              <a:rPr lang="en" sz="900" dirty="0"/>
            </a:br>
            <a:r>
              <a:rPr lang="en" sz="900" dirty="0"/>
              <a:t>E</a:t>
            </a:r>
            <a:r>
              <a:rPr lang="it-IT" sz="900" dirty="0" err="1"/>
              <a:t>sempi</a:t>
            </a:r>
            <a:r>
              <a:rPr lang="en" sz="900" dirty="0"/>
              <a:t>:</a:t>
            </a:r>
            <a:br>
              <a:rPr lang="en" sz="900" dirty="0"/>
            </a:br>
            <a:br>
              <a:rPr lang="en" sz="900" dirty="0"/>
            </a:br>
            <a:br>
              <a:rPr lang="en" sz="900" dirty="0"/>
            </a:br>
            <a:endParaRPr sz="900" dirty="0"/>
          </a:p>
        </p:txBody>
      </p:sp>
      <p:grpSp>
        <p:nvGrpSpPr>
          <p:cNvPr id="578" name="Google Shape;578;p3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79" name="Google Shape;579;p37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86" name="Google Shape;586;p37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89" name="Google Shape;589;p37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7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593;p3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94" name="Google Shape;594;p37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3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98" name="Google Shape;598;p3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37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04" name="Google Shape;604;p37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25" name="Google Shape;625;p37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3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28" name="Google Shape;628;p37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32" name="Google Shape;632;p37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36" name="Google Shape;636;p37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37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7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3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45" name="Google Shape;645;p37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48" name="Google Shape;648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51" name="Google Shape;651;p37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3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654" name="Google Shape;654;p37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657" name="Google Shape;657;p37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662" name="Google Shape;662;p3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3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665" name="Google Shape;665;p3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37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3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670" name="Google Shape;670;p37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3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73" name="Google Shape;673;p37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3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79" name="Google Shape;679;p37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82" name="Google Shape;682;p3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3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88" name="Google Shape;688;p37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3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94" name="Google Shape;694;p3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37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7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7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3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02" name="Google Shape;702;p37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3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05" name="Google Shape;705;p37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08" name="Google Shape;708;p37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37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3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12" name="Google Shape;712;p3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15" name="Google Shape;715;p3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3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21" name="Google Shape;721;p37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7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7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3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26" name="Google Shape;726;p37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3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29" name="Google Shape;729;p37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7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3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33" name="Google Shape;733;p3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3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36" name="Google Shape;736;p3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37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7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3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42" name="Google Shape;742;p37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3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45" name="Google Shape;745;p37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750" name="Google Shape;750;p37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754" name="Google Shape;754;p37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757" name="Google Shape;757;p37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761" name="Google Shape;761;p3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3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767" name="Google Shape;767;p37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3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770" name="Google Shape;770;p37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37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6" name="Google Shape;776;p3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77" name="Google Shape;777;p3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80" name="Google Shape;780;p3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7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3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86" name="Google Shape;786;p37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90" name="Google Shape;790;p37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7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7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7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3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97" name="Google Shape;797;p37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7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02" name="Google Shape;802;p37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7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07" name="Google Shape;807;p37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3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13" name="Google Shape;813;p37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17" name="Google Shape;817;p37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21" name="Google Shape;821;p37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27" name="Google Shape;827;p37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33" name="Google Shape;833;p37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3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36" name="Google Shape;836;p3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37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3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44" name="Google Shape;844;p37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37"/>
          <p:cNvGrpSpPr/>
          <p:nvPr/>
        </p:nvGrpSpPr>
        <p:grpSpPr>
          <a:xfrm>
            <a:off x="6283570" y="3666191"/>
            <a:ext cx="291521" cy="283949"/>
            <a:chOff x="5926225" y="921350"/>
            <a:chExt cx="517800" cy="504350"/>
          </a:xfrm>
        </p:grpSpPr>
        <p:sp>
          <p:nvSpPr>
            <p:cNvPr id="850" name="Google Shape;850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52" name="Google Shape;852;p37"/>
          <p:cNvSpPr/>
          <p:nvPr/>
        </p:nvSpPr>
        <p:spPr>
          <a:xfrm>
            <a:off x="6414105" y="3825252"/>
            <a:ext cx="270212" cy="1526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7"/>
          <p:cNvGrpSpPr/>
          <p:nvPr/>
        </p:nvGrpSpPr>
        <p:grpSpPr>
          <a:xfrm>
            <a:off x="6879962" y="3652296"/>
            <a:ext cx="291521" cy="283949"/>
            <a:chOff x="5926225" y="921350"/>
            <a:chExt cx="517800" cy="504350"/>
          </a:xfrm>
        </p:grpSpPr>
        <p:sp>
          <p:nvSpPr>
            <p:cNvPr id="854" name="Google Shape;854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37"/>
          <p:cNvSpPr/>
          <p:nvPr/>
        </p:nvSpPr>
        <p:spPr>
          <a:xfrm>
            <a:off x="7010498" y="3811356"/>
            <a:ext cx="270212" cy="1526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37"/>
          <p:cNvGrpSpPr/>
          <p:nvPr/>
        </p:nvGrpSpPr>
        <p:grpSpPr>
          <a:xfrm>
            <a:off x="7476336" y="3666211"/>
            <a:ext cx="805593" cy="784668"/>
            <a:chOff x="5926225" y="921350"/>
            <a:chExt cx="517800" cy="504350"/>
          </a:xfrm>
        </p:grpSpPr>
        <p:sp>
          <p:nvSpPr>
            <p:cNvPr id="858" name="Google Shape;858;p3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rgbClr val="FFF2CC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rgbClr val="FFF2CC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37"/>
          <p:cNvSpPr/>
          <p:nvPr/>
        </p:nvSpPr>
        <p:spPr>
          <a:xfrm>
            <a:off x="7837401" y="4105744"/>
            <a:ext cx="746706" cy="42181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lt1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2400" dirty="0">
                <a:solidFill>
                  <a:schemeClr val="lt1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e molte altre</a:t>
            </a:r>
            <a:r>
              <a:rPr lang="en" sz="2400" dirty="0">
                <a:solidFill>
                  <a:schemeClr val="lt1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2400" dirty="0">
              <a:solidFill>
                <a:schemeClr val="lt1"/>
              </a:solidFill>
              <a:highlight>
                <a:schemeClr val="dk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7" name="Google Shape;867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5"/>
                </a:solidFill>
              </a:rPr>
              <a:t>😉</a:t>
            </a:r>
            <a:endParaRPr sz="9600">
              <a:solidFill>
                <a:schemeClr val="accent5"/>
              </a:solidFill>
            </a:endParaRPr>
          </a:p>
        </p:txBody>
      </p:sp>
      <p:sp>
        <p:nvSpPr>
          <p:cNvPr id="868" name="Google Shape;868;p3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869" name="Google Shape;869;p38"/>
          <p:cNvSpPr txBox="1">
            <a:spLocks noGrp="1"/>
          </p:cNvSpPr>
          <p:nvPr>
            <p:ph type="body" idx="1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400" b="1" dirty="0"/>
              <a:t>Puoi anche usare qualsiasi emoji come icona!</a:t>
            </a:r>
            <a:br>
              <a:rPr lang="en" sz="1400" dirty="0"/>
            </a:br>
            <a:r>
              <a:rPr lang="it-IT" sz="1400" dirty="0"/>
              <a:t>E ovviamente puoi ridimensionarle senza perdere qualità.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>
            <a:spLocks noGrp="1"/>
          </p:cNvSpPr>
          <p:nvPr>
            <p:ph type="ctrTitle" idx="4294967295"/>
          </p:nvPr>
        </p:nvSpPr>
        <p:spPr>
          <a:xfrm>
            <a:off x="1313736" y="1167942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>
                <a:solidFill>
                  <a:schemeClr val="accent2"/>
                </a:solidFill>
              </a:rPr>
              <a:t>CIAO</a:t>
            </a:r>
            <a:r>
              <a:rPr lang="en" sz="7200" dirty="0">
                <a:solidFill>
                  <a:schemeClr val="accent2"/>
                </a:solidFill>
              </a:rPr>
              <a:t>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4294967295"/>
          </p:nvPr>
        </p:nvSpPr>
        <p:spPr>
          <a:xfrm>
            <a:off x="1356746" y="2229002"/>
            <a:ext cx="4725000" cy="23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latin typeface="Montserrat"/>
                <a:ea typeface="Montserrat"/>
                <a:cs typeface="Montserrat"/>
                <a:sym typeface="Montserrat"/>
              </a:rPr>
              <a:t>Sono 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Jayden Smith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/>
              <a:t>Sono qui perché adoro fare presentazioni.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dirty="0"/>
              <a:t>Puoi trovarmi anche qui username@email.it	</a:t>
            </a:r>
            <a:endParaRPr b="1" dirty="0"/>
          </a:p>
        </p:txBody>
      </p:sp>
      <p:pic>
        <p:nvPicPr>
          <p:cNvPr id="327" name="Google Shape;327;p14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373" y="688148"/>
            <a:ext cx="2055900" cy="2055900"/>
          </a:xfrm>
          <a:prstGeom prst="rect">
            <a:avLst/>
          </a:prstGeom>
          <a:noFill/>
          <a:ln>
            <a:noFill/>
          </a:ln>
          <a:effectLst>
            <a:outerShdw blurRad="171450" dist="57150" dir="5400000" algn="bl" rotWithShape="0">
              <a:schemeClr val="dk1">
                <a:alpha val="19000"/>
              </a:schemeClr>
            </a:outerShdw>
          </a:effectLst>
        </p:spPr>
      </p:pic>
      <p:sp>
        <p:nvSpPr>
          <p:cNvPr id="328" name="Google Shape;328;p1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>
            <a:spLocks noGrp="1"/>
          </p:cNvSpPr>
          <p:nvPr>
            <p:ph type="ctrTitle"/>
          </p:nvPr>
        </p:nvSpPr>
        <p:spPr>
          <a:xfrm>
            <a:off x="2027625" y="1629397"/>
            <a:ext cx="5088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1.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TITOLO DI TRANSIZIONE</a:t>
            </a:r>
            <a:endParaRPr dirty="0"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1"/>
          </p:nvPr>
        </p:nvSpPr>
        <p:spPr>
          <a:xfrm>
            <a:off x="2027625" y="2886101"/>
            <a:ext cx="5088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/>
              <a:t>Inizia con il primo set di slide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7FF"/>
            </a:gs>
            <a:gs pos="62000">
              <a:srgbClr val="CCD4EB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>
            <a:spLocks noGrp="1"/>
          </p:cNvSpPr>
          <p:nvPr>
            <p:ph type="body" idx="1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“</a:t>
            </a:r>
            <a:r>
              <a:rPr lang="it-IT" dirty="0"/>
              <a:t>Le citazioni sono comunemente usate come mezzo di ispirazione e per invocare pensieri emozionali nel lettore</a:t>
            </a:r>
            <a:r>
              <a:rPr lang="en" dirty="0"/>
              <a:t>”</a:t>
            </a:r>
            <a:endParaRPr dirty="0"/>
          </a:p>
        </p:txBody>
      </p:sp>
      <p:sp>
        <p:nvSpPr>
          <p:cNvPr id="340" name="Google Shape;340;p1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79555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 DI UNA SLIDE</a:t>
            </a:r>
            <a:endParaRPr dirty="0"/>
          </a:p>
        </p:txBody>
      </p:sp>
      <p:sp>
        <p:nvSpPr>
          <p:cNvPr id="346" name="Google Shape;346;p17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it-IT" dirty="0"/>
              <a:t>Qui hai una lista di cose </a:t>
            </a:r>
          </a:p>
          <a:p>
            <a:pPr lvl="0">
              <a:spcBef>
                <a:spcPts val="0"/>
              </a:spcBef>
            </a:pPr>
            <a:r>
              <a:rPr lang="it-IT" dirty="0"/>
              <a:t>E del testo</a:t>
            </a:r>
            <a:endParaRPr dirty="0"/>
          </a:p>
          <a:p>
            <a:pPr lvl="0">
              <a:spcBef>
                <a:spcPts val="1000"/>
              </a:spcBef>
            </a:pPr>
            <a:r>
              <a:rPr lang="it-IT" dirty="0"/>
              <a:t>Ma ricorda di non sovraccaricare le tue slide con troppi contenuti </a:t>
            </a:r>
          </a:p>
          <a:p>
            <a:pPr marL="101600" lvl="0" indent="0">
              <a:spcBef>
                <a:spcPts val="1000"/>
              </a:spcBef>
              <a:buNone/>
            </a:pPr>
            <a:r>
              <a:rPr lang="it-IT" dirty="0"/>
              <a:t>Il tuo pubblico ti ascolta o legge le slide, ma non farà entrambe le cose.</a:t>
            </a:r>
            <a:endParaRPr dirty="0"/>
          </a:p>
        </p:txBody>
      </p:sp>
      <p:sp>
        <p:nvSpPr>
          <p:cNvPr id="347" name="Google Shape;347;p1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FFED"/>
            </a:gs>
            <a:gs pos="62000">
              <a:schemeClr val="accent4"/>
            </a:gs>
            <a:gs pos="100000">
              <a:srgbClr val="86B55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"/>
          <p:cNvSpPr txBox="1">
            <a:spLocks noGrp="1"/>
          </p:cNvSpPr>
          <p:nvPr>
            <p:ph type="ctrTitle" idx="4294967295"/>
          </p:nvPr>
        </p:nvSpPr>
        <p:spPr>
          <a:xfrm>
            <a:off x="1324724" y="2802550"/>
            <a:ext cx="729688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dirty="0"/>
              <a:t>CONCETTO CHIAVE</a:t>
            </a:r>
            <a:endParaRPr sz="5400" dirty="0"/>
          </a:p>
        </p:txBody>
      </p:sp>
      <p:sp>
        <p:nvSpPr>
          <p:cNvPr id="353" name="Google Shape;353;p18"/>
          <p:cNvSpPr txBox="1">
            <a:spLocks noGrp="1"/>
          </p:cNvSpPr>
          <p:nvPr>
            <p:ph type="subTitle" idx="4294967295"/>
          </p:nvPr>
        </p:nvSpPr>
        <p:spPr>
          <a:xfrm>
            <a:off x="2047300" y="3785167"/>
            <a:ext cx="574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Porta l'attenzione del tuo pubblico su un concetto chiave usando icone o illustrazioni</a:t>
            </a:r>
            <a:endParaRPr dirty="0"/>
          </a:p>
        </p:txBody>
      </p:sp>
      <p:sp>
        <p:nvSpPr>
          <p:cNvPr id="354" name="Google Shape;354;p18"/>
          <p:cNvSpPr/>
          <p:nvPr/>
        </p:nvSpPr>
        <p:spPr>
          <a:xfrm>
            <a:off x="2962511" y="2561460"/>
            <a:ext cx="285729" cy="27282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28575" dir="540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18"/>
          <p:cNvGrpSpPr/>
          <p:nvPr/>
        </p:nvGrpSpPr>
        <p:grpSpPr>
          <a:xfrm>
            <a:off x="2607571" y="1029243"/>
            <a:ext cx="1224068" cy="1224388"/>
            <a:chOff x="6654650" y="3665275"/>
            <a:chExt cx="409100" cy="409125"/>
          </a:xfrm>
        </p:grpSpPr>
        <p:sp>
          <p:nvSpPr>
            <p:cNvPr id="356" name="Google Shape;356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7163" dist="28575" dir="5400000" algn="bl" rotWithShape="0">
                <a:schemeClr val="dk1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7163" dist="28575" dir="5400000" algn="bl" rotWithShape="0">
                <a:schemeClr val="dk1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18"/>
          <p:cNvGrpSpPr/>
          <p:nvPr/>
        </p:nvGrpSpPr>
        <p:grpSpPr>
          <a:xfrm rot="1056934">
            <a:off x="1427951" y="1991867"/>
            <a:ext cx="808733" cy="808807"/>
            <a:chOff x="570875" y="4322250"/>
            <a:chExt cx="443300" cy="443325"/>
          </a:xfrm>
        </p:grpSpPr>
        <p:sp>
          <p:nvSpPr>
            <p:cNvPr id="359" name="Google Shape;359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7163" dist="28575" dir="5400000" algn="bl" rotWithShape="0">
                <a:schemeClr val="dk1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7163" dist="28575" dir="5400000" algn="bl" rotWithShape="0">
                <a:schemeClr val="dk1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7163" dist="28575" dir="5400000" algn="bl" rotWithShape="0">
                <a:schemeClr val="dk1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7163" dist="28575" dir="5400000" algn="bl" rotWithShape="0">
                <a:schemeClr val="dk1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18"/>
          <p:cNvSpPr/>
          <p:nvPr/>
        </p:nvSpPr>
        <p:spPr>
          <a:xfrm rot="2466591">
            <a:off x="1518947" y="1266719"/>
            <a:ext cx="396966" cy="37903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28575" dir="540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"/>
          <p:cNvSpPr/>
          <p:nvPr/>
        </p:nvSpPr>
        <p:spPr>
          <a:xfrm rot="-1609387">
            <a:off x="2099499" y="1505219"/>
            <a:ext cx="285688" cy="2727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28575" dir="540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2926441">
            <a:off x="3831678" y="1721324"/>
            <a:ext cx="213936" cy="20429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28575" dir="540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"/>
          <p:cNvSpPr/>
          <p:nvPr/>
        </p:nvSpPr>
        <p:spPr>
          <a:xfrm rot="-1609305">
            <a:off x="2941379" y="352815"/>
            <a:ext cx="192733" cy="18402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dist="28575" dir="5400000" algn="bl" rotWithShape="0">
              <a:schemeClr val="dk1">
                <a:alpha val="3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latin typeface="Montserrat"/>
                <a:ea typeface="Montserrat"/>
                <a:cs typeface="Montserrat"/>
                <a:sym typeface="Montserrat"/>
              </a:rPr>
              <a:t>Bianco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  <a:endParaRPr dirty="0"/>
          </a:p>
        </p:txBody>
      </p:sp>
      <p:sp>
        <p:nvSpPr>
          <p:cNvPr id="373" name="Google Shape;373;p19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PUOI ANCHE DIVIDERE I TUOI CONTENUTI</a:t>
            </a:r>
            <a:endParaRPr dirty="0"/>
          </a:p>
        </p:txBody>
      </p:sp>
      <p:sp>
        <p:nvSpPr>
          <p:cNvPr id="374" name="Google Shape;374;p19"/>
          <p:cNvSpPr txBox="1">
            <a:spLocks noGrp="1"/>
          </p:cNvSpPr>
          <p:nvPr>
            <p:ph type="body" idx="2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latin typeface="Montserrat"/>
                <a:ea typeface="Montserrat"/>
                <a:cs typeface="Montserrat"/>
                <a:sym typeface="Montserrat"/>
              </a:rPr>
              <a:t>Nero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dirty="0"/>
              <a:t>È il colore del carbone, dell'ebano e dello spazio. È il colore più scuro, il risultato dell'assenza o del completo assorbimento della luce.</a:t>
            </a:r>
            <a:endParaRPr dirty="0"/>
          </a:p>
        </p:txBody>
      </p:sp>
      <p:sp>
        <p:nvSpPr>
          <p:cNvPr id="375" name="Google Shape;375;p19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 DUE O TRE COLONNE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>
                <a:latin typeface="Montserrat"/>
                <a:ea typeface="Montserrat"/>
                <a:cs typeface="Montserrat"/>
                <a:sym typeface="Montserrat"/>
              </a:rPr>
              <a:t>Giallo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Blu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dirty="0"/>
              <a:t>È il colore del cielo limpido e del mare profondo. Si trova tra viola e verde sullo spettro ottico.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it-IT" b="1" dirty="0">
                <a:latin typeface="Montserrat"/>
                <a:ea typeface="Montserrat"/>
                <a:cs typeface="Montserrat"/>
                <a:sym typeface="Montserrat"/>
              </a:rPr>
              <a:t>osso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it-IT" dirty="0"/>
              <a:t>È il colore del sangue e per questo è stato storicamente associato a sacrificio, pericolo e coraggio.</a:t>
            </a: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846</Words>
  <Application>Microsoft Office PowerPoint</Application>
  <PresentationFormat>Presentazione su schermo (16:9)</PresentationFormat>
  <Paragraphs>148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Montserrat</vt:lpstr>
      <vt:lpstr>Montserrat Medium</vt:lpstr>
      <vt:lpstr>Poppins</vt:lpstr>
      <vt:lpstr>Montserrat Light</vt:lpstr>
      <vt:lpstr>Arial</vt:lpstr>
      <vt:lpstr>Volsce template</vt:lpstr>
      <vt:lpstr>QUESTO È IL TITOLO </vt:lpstr>
      <vt:lpstr>ISTRUZIONI PER L’USO</vt:lpstr>
      <vt:lpstr>CIAO!</vt:lpstr>
      <vt:lpstr>1. TITOLO DI TRANSIZIONE</vt:lpstr>
      <vt:lpstr>Presentazione standard di PowerPoint</vt:lpstr>
      <vt:lpstr>QUESTO È IL TITOLO DI UNA SLIDE</vt:lpstr>
      <vt:lpstr>CONCETTO CHIAVE</vt:lpstr>
      <vt:lpstr>PUOI ANCHE DIVIDERE I TUOI CONTENUTI</vt:lpstr>
      <vt:lpstr>IN DUE O TRE COLONNE</vt:lpstr>
      <vt:lpstr>UN’IMMAGINE VALE PIÙ DI MILLE PAROLE</vt:lpstr>
      <vt:lpstr>VUOI UN GRANDE IMPATTO? USA UN’IMMAGINE GRANDE</vt:lpstr>
      <vt:lpstr>USA I DIAGRAMMI PER ESPRIMERE LA TUA IDEA</vt:lpstr>
      <vt:lpstr>E LE TABELLE PER CONFRONTARE DATI</vt:lpstr>
      <vt:lpstr>MAPPA</vt:lpstr>
      <vt:lpstr>89,526,124</vt:lpstr>
      <vt:lpstr>89,526,124€</vt:lpstr>
      <vt:lpstr>IL NOSTRO PROCESSO È SEMPLICE</vt:lpstr>
      <vt:lpstr>RIVEDIAMO ALCUNI  CONCETTI</vt:lpstr>
      <vt:lpstr>Presentazione standard di PowerPoint</vt:lpstr>
      <vt:lpstr>GRAZIE!</vt:lpstr>
      <vt:lpstr>RINGRAZIAMENTI</vt:lpstr>
      <vt:lpstr>STILE DELLA PRESENTAZIONE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QUESTO È IL TITOLO </dc:title>
  <dc:creator>Utente</dc:creator>
  <cp:lastModifiedBy>Amedeo Landi</cp:lastModifiedBy>
  <cp:revision>3</cp:revision>
  <dcterms:modified xsi:type="dcterms:W3CDTF">2020-03-06T12:33:28Z</dcterms:modified>
</cp:coreProperties>
</file>